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microbe.org/b226.asp#r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6145" y="990196"/>
            <a:ext cx="74662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Pathogenic bacteria.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Dr.Munira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Ch. Ismail         </a:t>
            </a: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Lec.10,11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6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proteus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824536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249996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A-Swarming test.  B-Urease test. 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1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GENUS YERSINIA.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General characteristics: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rtl="1"/>
            <a:r>
              <a:rPr lang="en-US" dirty="0"/>
              <a:t>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• Animals are natural hosts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yersinia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and humans are accidental hosts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yersinia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infection.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• Short, pleomorphic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microaerophilic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facultatively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anaerobic gram negative rods exhibiting bipolar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staining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special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stains.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صورة 2" descr="C:\Users\pc\Documents\تنزيل (2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17646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62778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Yersinia.on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MacConkey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agar.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76672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Important human pathogens: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pestis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pseudotuberculosis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enterocolitica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19379" y="169246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Yersinia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pestis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Plague bacillus with gram negative, non-motile,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facutatively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anaerobe possessing bipolar granules.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19379" y="3169790"/>
            <a:ext cx="73448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Pathogenesis and clinical features: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Rat flea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Xenopsylla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cheopis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gets infected by biting an infected rodent → infected rat flea bites human (accidental host) → organism migrate to regional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lymphnodes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from the site of bite (bubonic plaque) and gets into the blood via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lymphatics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septicemic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plaque), or Primary pneumonic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plaque results from inhalation of infective droplets, usually from an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infected coughing person.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75656" y="5373216"/>
            <a:ext cx="125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IP=2-6 days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3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Human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Plaque: 3 types.                                                                           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rt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 Bubonic plague: Fever, vomiting, painful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lymphadenitis(buboes) in the groin or axillae.                                                                                     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 Pneumonic plague: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is 1-3 days.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Profuse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mucoid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or bloody expectoration with signs of pneumonia.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Septicemic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plague.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Fever, vomiting, diarrhea, hypotension, altered mentation, renal and heart failure, intra vascular coagulopathy.</a:t>
            </a:r>
          </a:p>
        </p:txBody>
      </p:sp>
      <p:pic>
        <p:nvPicPr>
          <p:cNvPr id="3" name="صورة 2" descr="Three images showing different forms of plague.  The first one showing a person with bubonic plage which is shows a large lump in his groin, the second is of Septicemic plague which shows a person's foot that is swollen and bruised, and the third image is Pneumonic plague which shows an ex-ray of a persons lungs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35" y="3645024"/>
            <a:ext cx="4857361" cy="172819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3575547" y="5733256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Human plaque types.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6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ÙØªÙØ¬Ø© Ø¨Ø­Ø« Ø§ÙØµÙØ± Ø¹Ù âªPneumonic plague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5"/>
            <a:ext cx="4824536" cy="363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84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Lifestyles-and-pathogenesis-of-the-human-pathogenic-Yersinia-species-Th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840759" cy="405964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301490" y="5445224"/>
            <a:ext cx="2541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Yersinia pathogenesis.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2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33265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Lab. Diagnosis: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Specimen: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Lymphnode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aspirate, CSF, blood.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Smears: Wright’s stain, immunofluorescence stain, methylene blue stains, basic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fuchsin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stain.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Wayson’s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stain to demonstrate bipolar granules.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Cuture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Grow in blood agar or mac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conkey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agar.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NB: All cultures are highly infectious and must be handled with extreme caution.</a:t>
            </a:r>
          </a:p>
        </p:txBody>
      </p:sp>
      <p:pic>
        <p:nvPicPr>
          <p:cNvPr id="3" name="صورة 2" descr="ÙØªÙØ¬Ø© Ø¨Ø­Ø« Ø§ÙØµÙØ± Ø¹Ù âªWaysonâs stain to demonstrate bipolar granules.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90" y="3140968"/>
            <a:ext cx="305280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 descr="ØµÙØ±Ø© Ø°Ø§Øª ØµÙØ©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16695"/>
            <a:ext cx="3024336" cy="132041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1844617" y="4941168"/>
            <a:ext cx="181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Wayson’s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stain.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44276" y="4919788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Gram stain.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5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Biochemical reaction: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Catalase positive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	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Oxidase negative.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Serology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Fluorescent antibody technique using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pestis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antisera.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Prognosis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Mortaity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rate is 50% (100% for pneumonic plaque).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115616" y="2435991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Yersinia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enterocolitica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Yersinia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pseudotuberculosis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Non-lactose fermenting gram negative rods.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Urease positive.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Oxidase negative.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enterocolitica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&gt; 50 serotypes.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enterocolitica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Serotype 03, 08, and 09 cause human disease.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Human infection occurs by contaminated food and drinks from domestic animals or rodents.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Y.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pseudotuberculosis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Six serotypes.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Y.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pseudotuberculosis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serotype 01 accounts for most human infection.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Human infection results from ingestion of food and drinks contaminated by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animalfeces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2606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Pathogenesis and clinical feature: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Route of transmission: Contaminated food and drinks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Inoculum dose: 108-109 org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IP=5-10 days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Yersinosis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Enterocolitis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Fever, abdominal pain, toxin and invasion-mediated diarrhea.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Usually self-limited disease.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Post-diarrheal diseases.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Arthritis.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skin rash/nodules.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04527" y="3676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Lab. Diagnosis: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Specimen: Stool, blood, rectal swab.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Culture: Grow in routine enteric media.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Biochemical tests for species identification.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1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476672"/>
            <a:ext cx="314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GENUS: PSEUDOMONAS.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صورة 2" descr="C:\Users\pc\Documents\pseudomonas-aeruginosa-2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6" y="1052736"/>
            <a:ext cx="5184576" cy="25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547664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General characteristics: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Gram-negative motile aerobic rods having very simple growth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requirement.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Can be found in water, soil, sewage, vegetation, human and animal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intestine.</a:t>
            </a:r>
          </a:p>
        </p:txBody>
      </p:sp>
    </p:spTree>
    <p:extLst>
      <p:ext uri="{BB962C8B-B14F-4D97-AF65-F5344CB8AC3E}">
        <p14:creationId xmlns:p14="http://schemas.microsoft.com/office/powerpoint/2010/main" val="26941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98554" y="389276"/>
            <a:ext cx="68407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GENUS: SHIGELLA.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Species of medical importance are: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Subgroups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C:\Users\pc\Documents\images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46085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098554" y="119675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dysenteriae</a:t>
            </a:r>
            <a:r>
              <a:rPr lang="en-US" i="1" dirty="0">
                <a:solidFill>
                  <a:srgbClr val="FF0000"/>
                </a:solidFill>
              </a:rPr>
              <a:t> A.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flexneri</a:t>
            </a:r>
            <a:r>
              <a:rPr lang="en-US" i="1" dirty="0">
                <a:solidFill>
                  <a:srgbClr val="FF0000"/>
                </a:solidFill>
              </a:rPr>
              <a:t> B.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boydii</a:t>
            </a:r>
            <a:r>
              <a:rPr lang="en-US" i="1" dirty="0">
                <a:solidFill>
                  <a:srgbClr val="FF0000"/>
                </a:solidFill>
              </a:rPr>
              <a:t> C.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sonnei</a:t>
            </a:r>
            <a:r>
              <a:rPr lang="en-US" i="1" dirty="0">
                <a:solidFill>
                  <a:srgbClr val="FF0000"/>
                </a:solidFill>
              </a:rPr>
              <a:t> D.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developing countries, shigellosis (bacillary dysentery) is caused by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flexneri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S.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dysenteriae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 is found in human intestinal tract as pathogen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7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6" y="1268760"/>
            <a:ext cx="8136905" cy="22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3" name="صورة 2" descr="ÙØªÙØ¬Ø© Ø¨Ø­Ø« Ø§ÙØµÙØ± Ø¹Ù âªpseudomonas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6869"/>
            <a:ext cx="4032448" cy="208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3312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15616" y="457201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Species of medical importance: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aeruginosa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Pseudomonas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aeruginosa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Found in human and animal intestine, water, soil and moist environment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hospitals.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Primarily a nosocomial pathogen.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Invasive and toxigenic, produces infections in patients with abnormal host defenses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764704"/>
            <a:ext cx="7128792" cy="41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Clinical features: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Pathogenic only when introduced into areas devoid of normal defenses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Breached mucus membrane or skin, use of IV line or urinary catheterization, neutropenia of any cause.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Urinary tract infection- chronic, complicated Urinary tract infection and associated with indwelling catheter.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Wound infection of burn sites, pressure sores and ulcers.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Septicaemia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 “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Ecthyma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gangrenosum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 skin lesion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haemorrhagic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skin necrosis).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Otitis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externa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 Malignant external ear infection in poorly treated diabetic patients.</a:t>
            </a:r>
          </a:p>
        </p:txBody>
      </p:sp>
    </p:spTree>
    <p:extLst>
      <p:ext uri="{BB962C8B-B14F-4D97-AF65-F5344CB8AC3E}">
        <p14:creationId xmlns:p14="http://schemas.microsoft.com/office/powerpoint/2010/main" val="741792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ÙØªÙØ¬Ø© Ø¨Ø­Ø« Ø§ÙØµÙØ± Ø¹Ù âªpseudomonas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4" y="620688"/>
            <a:ext cx="6480719" cy="233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094672" y="324433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wound and burn infection.	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صورة 3" descr="ØµÙØ±Ø© Ø°Ø§Øª ØµÙØ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400600" cy="159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340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672" y="62068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Pneumonia- Infection of the lung in patients with cystic fibrosis.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Eye infection- Secondary to trauma or surgery.</a:t>
            </a:r>
          </a:p>
        </p:txBody>
      </p:sp>
      <p:pic>
        <p:nvPicPr>
          <p:cNvPr id="3" name="صورة 2" descr="ÙØªÙØ¬Ø© Ø¨Ø­Ø« Ø§ÙØµÙØ± Ø¹Ù âªpseudomonas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30624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ÙØªÙØ¬Ø© Ø¨Ø­Ø« Ø§ÙØµÙØ± Ø¹Ù âªpseudomonasâ¬â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17" y="1822976"/>
            <a:ext cx="296324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979712" y="3855948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Pneumonia.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52120" y="3855948"/>
            <a:ext cx="162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Eye infection.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75656" y="458112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Laboratory diagnosis: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Specimen: pus, urine, sputum, blood, eye swabs, surface swabs.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Smear: Gram-negative rods.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032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04664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Culture: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.Obligate aerobe, grows readily on all routine media over wide range of temperature(5-42 OC).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Bluish-green pigmented large colonies with characteristic “fruity” odor on culture media.</a:t>
            </a:r>
          </a:p>
        </p:txBody>
      </p:sp>
      <p:pic>
        <p:nvPicPr>
          <p:cNvPr id="3" name="صورة 2" descr="https://upload.wikimedia.org/wikipedia/commons/thumb/5/5e/Pseudomonas_aeruginosa_pyocyanin.jpg/220px-Pseudomonas_aeruginosa_pyocyan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0366"/>
            <a:ext cx="2438400" cy="1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ÙØªÙØ¬Ø© Ø¨Ø­Ø« Ø§ÙØµÙØ± Ø¹Ù âªpseudomonas aeruginosaâ¬â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1725"/>
            <a:ext cx="2664296" cy="127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2233638" y="3861048"/>
            <a:ext cx="456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Growth of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P.aeruginosa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on culture media.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31640" y="4483929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Biochemical reaction: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Oxidase positive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Catalase positive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Citrate positive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Indole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negative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Produce acid from carbohydrate by oxidation, not by fermentation.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97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7664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NB: identification of the bacteria is based on colony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morphology,oxidase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-positivity, characteristic pigment production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groth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at 42°c.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3" name="صورة 2" descr="ÙØªÙØ¬Ø© Ø¨Ø­Ø« Ø§ÙØµÙØ± Ø¹Ù âªdiagnosis of pseudomonas aeruginosaâ¬â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88632" cy="29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93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ØµÙØ±Ø© Ø°Ø§Øª ØµÙØ©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908720"/>
            <a:ext cx="6552728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02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001"/>
            <a:ext cx="7416824" cy="510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6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Pathogenesis and Clinical features: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Route of infection is fecal-oral route.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Inoculum dose: 103 organisms.</a:t>
            </a:r>
          </a:p>
          <a:p>
            <a:r>
              <a:rPr lang="en-US" b="1" dirty="0">
                <a:solidFill>
                  <a:srgbClr val="FF0000"/>
                </a:solidFill>
              </a:rPr>
              <a:t>Pathogenicity determinant: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Toxins: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Endotoxin: irritate the bowel wall.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Exotoxin: Enterotoxin and neurotoxin.</a:t>
            </a:r>
          </a:p>
          <a:p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S.dysenritiae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type 1(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shiga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bacillus) produce heat labile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exotoxinmediated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diarrhea.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IP: 1-2 days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59632" y="328498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Shiga toxins constitute a family of functionally and structurally related toxins produced by 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Shigella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dysenteriae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type 1 (also called Shiga’s bacillus) and a subset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diarrheagenic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Escherichia coli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called STEC (for Shiga toxin-producing 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E. coli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). Shiga toxins of STEC were formerly called Shiga-like toxins and are alternatively named Vero toxins.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 causes shigellosis (bacillary dysentery) characterized by sudden onset of bloody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mucoid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diarrhea, abdominal cramp,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tenesmus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fever, generalized muscle ache and weakness.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0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image-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60648"/>
            <a:ext cx="65527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Shi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552730" cy="251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3995936" y="6093296"/>
            <a:ext cx="135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Shigellosis.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1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11663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Laboratory diagnosis: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Specimen: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Stool,serum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Gram reaction: Gram-negative non-motile rods.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Culture: Non-lactose fermenting colonies on Mac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conkey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agar and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SS agar.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Biochemical reaction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It produces acid but not gas from carbohydrate.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صورة 2" descr="C:\Users\pc\Documents\shigella-mahadi-ppt-16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24956"/>
            <a:ext cx="5976664" cy="35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31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332656"/>
            <a:ext cx="234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GENUS: PROTEUS.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صورة 2" descr="C:\Users\pc\Documents\تنزيل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256584" cy="1800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259632" y="3429000"/>
            <a:ext cx="691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Proteus species are found in the intestinal tract of humans and animals, soil, sewage and water.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They are gram-negative, motile, non-capsulated , pleomorphic rods. Species of medical importance: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75656" y="4941168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P. mirabilis.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P. vulgaris.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images (9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7224"/>
            <a:ext cx="4608512" cy="226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071510" y="364502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cap="all" dirty="0">
                <a:solidFill>
                  <a:schemeClr val="accent5">
                    <a:lumMod val="75000"/>
                  </a:schemeClr>
                </a:solidFill>
              </a:rPr>
              <a:t>PATHOGENESIS</a:t>
            </a:r>
            <a:r>
              <a:rPr lang="en-US" b="1" cap="all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Proteus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 spp. possess several virulence factors that explain their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uropathogenic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potential, many of which have been investigated in a murine model of UTI (&gt;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9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). They have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pili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or fimbriae for adherence to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uroepithelium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Additionally, they elaborate cytotoxic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hemolysins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that lyse red cells and release iron, a bacterial growth factor. 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Proteus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 isolates possess flagella for motility. As noted above they produce urease, leading to the formation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struvite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stones.</a:t>
            </a:r>
          </a:p>
        </p:txBody>
      </p:sp>
    </p:spTree>
    <p:extLst>
      <p:ext uri="{BB962C8B-B14F-4D97-AF65-F5344CB8AC3E}">
        <p14:creationId xmlns:p14="http://schemas.microsoft.com/office/powerpoint/2010/main" val="31373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9449" y="317847"/>
            <a:ext cx="258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Clinical features: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3117" y="7795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P. mirabilis.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Urinary tract infection.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Septicemia.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Abdominal and wound infection.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Secondary invader of ulcer, burn, pressure sores and chronic discharging ear.</a:t>
            </a:r>
          </a:p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P. vulgaris.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Important nosocomial pathogen.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.Isolated in wound infection and urinary tract infection.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43608" y="308783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Laboratory diagnosis: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Specimen: Urine, pus, blood, ear discharge.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Smear: Gram-negative rods.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Culture: Produce characteristic swarming growth over the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surface of blood agar.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Ditching of culture media prevents spread 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proteus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species.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Non-lactose fermenting colonies in mac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conkey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agar.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Proteus species have a characteristic smell.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Biochemical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reaction: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Proteus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spp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……….. Urease positive</a:t>
            </a:r>
          </a:p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P. vulgaris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………...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Indole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positive</a:t>
            </a:r>
          </a:p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P. mirabilis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………..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Indole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negative</a:t>
            </a:r>
          </a:p>
        </p:txBody>
      </p:sp>
    </p:spTree>
    <p:extLst>
      <p:ext uri="{BB962C8B-B14F-4D97-AF65-F5344CB8AC3E}">
        <p14:creationId xmlns:p14="http://schemas.microsoft.com/office/powerpoint/2010/main" val="46231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Laboratory+diagnosis+Specimen_+Culture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9305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Weil+Felix+test+Reckettsial+infection+(typhus+fever)+will+cause+heterolphilic+antibodies+that+agglutinate+some+strains+of+Proteus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930521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818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853</Words>
  <Application>Microsoft Office PowerPoint</Application>
  <PresentationFormat>عرض على الشاشة (3:4)‏</PresentationFormat>
  <Paragraphs>185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73</cp:revision>
  <dcterms:created xsi:type="dcterms:W3CDTF">2019-09-13T06:47:20Z</dcterms:created>
  <dcterms:modified xsi:type="dcterms:W3CDTF">2019-09-13T08:48:38Z</dcterms:modified>
</cp:coreProperties>
</file>